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4"/>
  </p:sldMasterIdLst>
  <p:notesMasterIdLst>
    <p:notesMasterId r:id="rId28"/>
  </p:notesMasterIdLst>
  <p:handoutMasterIdLst>
    <p:handoutMasterId r:id="rId29"/>
  </p:handoutMasterIdLst>
  <p:sldIdLst>
    <p:sldId id="274" r:id="rId5"/>
    <p:sldId id="275" r:id="rId6"/>
    <p:sldId id="257" r:id="rId7"/>
    <p:sldId id="288" r:id="rId8"/>
    <p:sldId id="289" r:id="rId9"/>
    <p:sldId id="290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91" r:id="rId19"/>
    <p:sldId id="284" r:id="rId20"/>
    <p:sldId id="285" r:id="rId21"/>
    <p:sldId id="292" r:id="rId22"/>
    <p:sldId id="286" r:id="rId23"/>
    <p:sldId id="268" r:id="rId24"/>
    <p:sldId id="287" r:id="rId25"/>
    <p:sldId id="271" r:id="rId26"/>
    <p:sldId id="293" r:id="rId2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240">
          <p15:clr>
            <a:srgbClr val="A4A3A4"/>
          </p15:clr>
        </p15:guide>
        <p15:guide id="4" pos="55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arner Timothy" initials="" lastIdx="31" clrIdx="0"/>
  <p:cmAuthor id="1" name="Kathy Laptop" initials="KL" lastIdx="8" clrIdx="1"/>
  <p:cmAuthor id="2" name="Kathy Desktop" initials="KD" lastIdx="16" clrIdx="2"/>
  <p:cmAuthor id="3" name="tracy.faleide" initials="tlf" lastIdx="40" clrIdx="3"/>
  <p:cmAuthor id="4" name="Trevor Gruby" initials="" lastIdx="6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9F8"/>
    <a:srgbClr val="FDD53C"/>
    <a:srgbClr val="000000"/>
    <a:srgbClr val="646469"/>
    <a:srgbClr val="00B2E2"/>
    <a:srgbClr val="27A9E1"/>
    <a:srgbClr val="F6D120"/>
    <a:srgbClr val="E7E717"/>
    <a:srgbClr val="DAD624"/>
    <a:srgbClr val="A634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58" autoAdjust="0"/>
    <p:restoredTop sz="85755" autoAdjust="0"/>
  </p:normalViewPr>
  <p:slideViewPr>
    <p:cSldViewPr snapToGrid="0">
      <p:cViewPr>
        <p:scale>
          <a:sx n="61" d="100"/>
          <a:sy n="61" d="100"/>
        </p:scale>
        <p:origin x="-1614" y="-462"/>
      </p:cViewPr>
      <p:guideLst>
        <p:guide orient="horz" pos="2160"/>
        <p:guide pos="2880"/>
        <p:guide pos="240"/>
        <p:guide pos="5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3882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YouTube</c:v>
                </c:pt>
                <c:pt idx="1">
                  <c:v>Google+</c:v>
                </c:pt>
                <c:pt idx="2">
                  <c:v>RSS Feed</c:v>
                </c:pt>
                <c:pt idx="3">
                  <c:v>Twitter</c:v>
                </c:pt>
                <c:pt idx="4">
                  <c:v>Facebook</c:v>
                </c:pt>
                <c:pt idx="5">
                  <c:v>LinkedIn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0.15</c:v>
                </c:pt>
                <c:pt idx="1">
                  <c:v>0.18</c:v>
                </c:pt>
                <c:pt idx="2">
                  <c:v>0.2</c:v>
                </c:pt>
                <c:pt idx="3">
                  <c:v>0.55000000000000004</c:v>
                </c:pt>
                <c:pt idx="4">
                  <c:v>0.65</c:v>
                </c:pt>
                <c:pt idx="5">
                  <c:v>0.94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065920"/>
        <c:axId val="24067456"/>
        <c:axId val="0"/>
      </c:bar3DChart>
      <c:catAx>
        <c:axId val="2406592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24067456"/>
        <c:crosses val="autoZero"/>
        <c:auto val="1"/>
        <c:lblAlgn val="ctr"/>
        <c:lblOffset val="100"/>
        <c:noMultiLvlLbl val="0"/>
      </c:catAx>
      <c:valAx>
        <c:axId val="24067456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24065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/>
          <a:lstStyle>
            <a:lvl1pPr algn="r">
              <a:defRPr sz="1200"/>
            </a:lvl1pPr>
          </a:lstStyle>
          <a:p>
            <a:fld id="{ECBC0109-3B5C-405A-97C1-DBF1B02A6D80}" type="datetimeFigureOut">
              <a:rPr lang="en-US" smtClean="0"/>
              <a:pPr/>
              <a:t>11/20/2013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 anchor="b"/>
          <a:lstStyle>
            <a:lvl1pPr algn="r">
              <a:defRPr sz="1200"/>
            </a:lvl1pPr>
          </a:lstStyle>
          <a:p>
            <a:fld id="{AE8B693C-59E4-44E5-8B07-91C7E0E526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194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/>
          <a:lstStyle>
            <a:lvl1pPr algn="r">
              <a:defRPr sz="1200"/>
            </a:lvl1pPr>
          </a:lstStyle>
          <a:p>
            <a:fld id="{A849DC2A-F552-4E08-B7DC-958CD9961D03}" type="datetimeFigureOut">
              <a:rPr lang="en-US" smtClean="0"/>
              <a:pPr/>
              <a:t>11/20/2013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4" rIns="93167" bIns="46584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67" tIns="46584" rIns="93167" bIns="4658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 anchor="b"/>
          <a:lstStyle>
            <a:lvl1pPr algn="r">
              <a:defRPr sz="1200"/>
            </a:lvl1pPr>
          </a:lstStyle>
          <a:p>
            <a:fld id="{D82BF962-C9C9-4B3B-B81F-D391C694FEF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48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844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80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BF962-C9C9-4B3B-B81F-D391C694FEF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545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BF962-C9C9-4B3B-B81F-D391C694FEF4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010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BF962-C9C9-4B3B-B81F-D391C694FEF4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2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463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4091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6734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895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3195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0104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BF962-C9C9-4B3B-B81F-D391C694FEF4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7209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BF962-C9C9-4B3B-B81F-D391C694FEF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250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4182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910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4458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1655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0735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110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BF962-C9C9-4B3B-B81F-D391C694FEF4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9885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BF962-C9C9-4B3B-B81F-D391C694FEF4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06853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BEA4-C59F-4C53-8FC5-06ABA9A586F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944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99156"/>
            <a:ext cx="7772400" cy="1470025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646469"/>
                </a:solidFill>
                <a:latin typeface="Rockwell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5493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923" y="651747"/>
            <a:ext cx="3354656" cy="91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929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400" i="1"/>
            </a:lvl1pPr>
          </a:lstStyle>
          <a:p>
            <a:fld id="{13128299-652C-40A6-8938-0BAB96578CC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889" y="6161913"/>
            <a:ext cx="1763889" cy="481490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>
          <a:xfrm>
            <a:off x="0" y="989996"/>
            <a:ext cx="9144000" cy="0"/>
          </a:xfrm>
          <a:prstGeom prst="line">
            <a:avLst/>
          </a:prstGeom>
          <a:ln w="6350" cmpd="sng">
            <a:solidFill>
              <a:srgbClr val="646469"/>
            </a:solidFill>
            <a:prstDash val="sysDash"/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/>
          <p:cNvSpPr>
            <a:spLocks noGrp="1"/>
          </p:cNvSpPr>
          <p:nvPr>
            <p:ph type="body" sz="quarter" idx="10"/>
          </p:nvPr>
        </p:nvSpPr>
        <p:spPr>
          <a:xfrm>
            <a:off x="592138" y="1382889"/>
            <a:ext cx="8101012" cy="461433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57200" y="232305"/>
            <a:ext cx="8229600" cy="75547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238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0" cap="none">
                <a:solidFill>
                  <a:schemeClr val="tx2"/>
                </a:solidFill>
                <a:latin typeface="Rockwell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400" i="1"/>
            </a:lvl1pPr>
          </a:lstStyle>
          <a:p>
            <a:fld id="{13128299-652C-40A6-8938-0BAB96578CC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889" y="6161913"/>
            <a:ext cx="1763889" cy="48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7960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74422"/>
            <a:ext cx="4038600" cy="4525963"/>
          </a:xfrm>
        </p:spPr>
        <p:txBody>
          <a:bodyPr/>
          <a:lstStyle>
            <a:lvl1pPr>
              <a:defRPr sz="2800">
                <a:solidFill>
                  <a:srgbClr val="646469"/>
                </a:solidFill>
              </a:defRPr>
            </a:lvl1pPr>
            <a:lvl2pPr>
              <a:defRPr sz="2400">
                <a:solidFill>
                  <a:srgbClr val="646469"/>
                </a:solidFill>
              </a:defRPr>
            </a:lvl2pPr>
            <a:lvl3pPr>
              <a:defRPr sz="2000">
                <a:solidFill>
                  <a:srgbClr val="646469"/>
                </a:solidFill>
              </a:defRPr>
            </a:lvl3pPr>
            <a:lvl4pPr>
              <a:defRPr sz="1800">
                <a:solidFill>
                  <a:srgbClr val="646469"/>
                </a:solidFill>
              </a:defRPr>
            </a:lvl4pPr>
            <a:lvl5pPr>
              <a:defRPr sz="1800">
                <a:solidFill>
                  <a:srgbClr val="64646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4422"/>
            <a:ext cx="4038600" cy="4525963"/>
          </a:xfrm>
        </p:spPr>
        <p:txBody>
          <a:bodyPr/>
          <a:lstStyle>
            <a:lvl1pPr>
              <a:defRPr sz="2800">
                <a:solidFill>
                  <a:srgbClr val="646469"/>
                </a:solidFill>
              </a:defRPr>
            </a:lvl1pPr>
            <a:lvl2pPr>
              <a:defRPr sz="2400">
                <a:solidFill>
                  <a:srgbClr val="646469"/>
                </a:solidFill>
              </a:defRPr>
            </a:lvl2pPr>
            <a:lvl3pPr>
              <a:defRPr sz="2000">
                <a:solidFill>
                  <a:srgbClr val="646469"/>
                </a:solidFill>
              </a:defRPr>
            </a:lvl3pPr>
            <a:lvl4pPr>
              <a:defRPr sz="1800">
                <a:solidFill>
                  <a:srgbClr val="646469"/>
                </a:solidFill>
              </a:defRPr>
            </a:lvl4pPr>
            <a:lvl5pPr>
              <a:defRPr sz="1800">
                <a:solidFill>
                  <a:srgbClr val="64646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400" i="1"/>
            </a:lvl1pPr>
          </a:lstStyle>
          <a:p>
            <a:fld id="{13128299-652C-40A6-8938-0BAB96578CC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889" y="6161913"/>
            <a:ext cx="1763889" cy="48149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46416"/>
            <a:ext cx="8229600" cy="75547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0" y="1006708"/>
            <a:ext cx="9144000" cy="0"/>
          </a:xfrm>
          <a:prstGeom prst="line">
            <a:avLst/>
          </a:prstGeom>
          <a:ln w="6350" cmpd="sng">
            <a:solidFill>
              <a:srgbClr val="646469"/>
            </a:solidFill>
            <a:prstDash val="sysDash"/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90518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6416"/>
            <a:ext cx="8229600" cy="755473"/>
          </a:xfrm>
        </p:spPr>
        <p:txBody>
          <a:bodyPr>
            <a:normAutofit/>
          </a:bodyPr>
          <a:lstStyle>
            <a:lvl1pPr>
              <a:defRPr sz="4000">
                <a:latin typeface="Rockwell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400" i="1"/>
            </a:lvl1pPr>
          </a:lstStyle>
          <a:p>
            <a:fld id="{13128299-652C-40A6-8938-0BAB96578CC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889" y="6161913"/>
            <a:ext cx="1763889" cy="481490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>
            <a:off x="0" y="1006704"/>
            <a:ext cx="9144000" cy="0"/>
          </a:xfrm>
          <a:prstGeom prst="line">
            <a:avLst/>
          </a:prstGeom>
          <a:ln w="6350" cmpd="sng">
            <a:solidFill>
              <a:srgbClr val="646469"/>
            </a:solidFill>
            <a:prstDash val="sysDash"/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643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400" i="1"/>
            </a:lvl1pPr>
          </a:lstStyle>
          <a:p>
            <a:fld id="{13128299-652C-40A6-8938-0BAB96578CC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889" y="6161913"/>
            <a:ext cx="1763889" cy="48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97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5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13128299-652C-40A6-8938-0BAB96578CC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61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2" r:id="rId5"/>
    <p:sldLayoutId id="2147483663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Rockwell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00"/>
        </a:spcBef>
        <a:spcAft>
          <a:spcPts val="600"/>
        </a:spcAft>
        <a:buFont typeface="Arial" pitchFamily="34" charset="0"/>
        <a:buChar char="•"/>
        <a:defRPr sz="3200" kern="1200">
          <a:solidFill>
            <a:srgbClr val="646469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1200"/>
        </a:spcBef>
        <a:spcAft>
          <a:spcPts val="600"/>
        </a:spcAft>
        <a:buFont typeface="Arial" pitchFamily="34" charset="0"/>
        <a:buChar char="–"/>
        <a:defRPr sz="2800" kern="1200">
          <a:solidFill>
            <a:srgbClr val="646469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1200"/>
        </a:spcBef>
        <a:spcAft>
          <a:spcPts val="600"/>
        </a:spcAft>
        <a:buFont typeface="Arial" pitchFamily="34" charset="0"/>
        <a:buChar char="•"/>
        <a:defRPr sz="2400" kern="1200">
          <a:solidFill>
            <a:srgbClr val="646469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1200"/>
        </a:spcBef>
        <a:spcAft>
          <a:spcPts val="600"/>
        </a:spcAft>
        <a:buFont typeface="Arial" pitchFamily="34" charset="0"/>
        <a:buChar char="–"/>
        <a:defRPr sz="2000" kern="1200">
          <a:solidFill>
            <a:srgbClr val="646469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1200"/>
        </a:spcBef>
        <a:spcAft>
          <a:spcPts val="600"/>
        </a:spcAft>
        <a:buFont typeface="Arial" pitchFamily="34" charset="0"/>
        <a:buChar char="»"/>
        <a:defRPr sz="2000" kern="1200">
          <a:solidFill>
            <a:srgbClr val="64646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dle.net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828801"/>
            <a:ext cx="8001000" cy="17716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Career Search</a:t>
            </a:r>
            <a:br>
              <a:rPr lang="en-US" dirty="0" smtClean="0"/>
            </a:br>
            <a:r>
              <a:rPr lang="en-US" dirty="0" smtClean="0"/>
              <a:t>Tips, Tricks, Techniques, and Trials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4654931"/>
            <a:ext cx="7406640" cy="1752600"/>
          </a:xfrm>
        </p:spPr>
        <p:txBody>
          <a:bodyPr>
            <a:normAutofit/>
          </a:bodyPr>
          <a:lstStyle/>
          <a:p>
            <a:r>
              <a:rPr lang="en-US" dirty="0" smtClean="0"/>
              <a:t>M. Lou Wetzel</a:t>
            </a:r>
          </a:p>
          <a:p>
            <a:r>
              <a:rPr lang="en-US" dirty="0" smtClean="0"/>
              <a:t>Recruiter/Human Resources Consultant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29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Intelligent InSites Overview</a:t>
            </a:r>
          </a:p>
          <a:p>
            <a:r>
              <a:rPr lang="en-US" dirty="0" smtClean="0"/>
              <a:t>Developing Resumes</a:t>
            </a:r>
          </a:p>
          <a:p>
            <a:r>
              <a:rPr lang="en-US" dirty="0" smtClean="0"/>
              <a:t>Searching for Careers</a:t>
            </a:r>
          </a:p>
          <a:p>
            <a:r>
              <a:rPr lang="en-US" dirty="0" smtClean="0"/>
              <a:t>Interviewing for Positions</a:t>
            </a:r>
          </a:p>
          <a:p>
            <a:r>
              <a:rPr lang="en-US" dirty="0" smtClean="0"/>
              <a:t>HIT Skills in Demand</a:t>
            </a:r>
          </a:p>
        </p:txBody>
      </p:sp>
    </p:spTree>
    <p:extLst>
      <p:ext uri="{BB962C8B-B14F-4D97-AF65-F5344CB8AC3E}">
        <p14:creationId xmlns:p14="http://schemas.microsoft.com/office/powerpoint/2010/main" val="64668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128299-652C-40A6-8938-0BAB96578CCA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87680" y="1382889"/>
            <a:ext cx="8205470" cy="46143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We are a </a:t>
            </a:r>
            <a:r>
              <a:rPr lang="en-US" u="sng" dirty="0" smtClean="0"/>
              <a:t>rapid-growing</a:t>
            </a:r>
            <a:r>
              <a:rPr lang="en-US" dirty="0" smtClean="0"/>
              <a:t>, </a:t>
            </a:r>
            <a:r>
              <a:rPr lang="en-US" u="sng" dirty="0" smtClean="0"/>
              <a:t>industry-leading</a:t>
            </a:r>
            <a:r>
              <a:rPr lang="en-US" dirty="0" smtClean="0"/>
              <a:t> </a:t>
            </a:r>
            <a:r>
              <a:rPr lang="en-US" dirty="0"/>
              <a:t>software development company that provides real-time operational intelligence for healthcare.  Our enterprise platform automatically collects real-time </a:t>
            </a:r>
            <a:r>
              <a:rPr lang="en-US" dirty="0" smtClean="0"/>
              <a:t>location data </a:t>
            </a:r>
            <a:r>
              <a:rPr lang="en-US" dirty="0"/>
              <a:t>to help healthcare organizations run more efficiently while providing better care.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96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128299-652C-40A6-8938-0BAB96578CCA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234723" y="1749721"/>
            <a:ext cx="6677795" cy="357841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We profoundly improve the safety, satisfaction, and quality of life of our clients and the people they serve by consistently delivering superior technology products and services.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Mission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030321" y="1601485"/>
            <a:ext cx="6809980" cy="3093189"/>
          </a:xfrm>
          <a:prstGeom prst="rect">
            <a:avLst/>
          </a:prstGeom>
          <a:noFill/>
          <a:ln w="63500" cmpd="thickThin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4932104"/>
            <a:ext cx="80144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Asset Tracking  </a:t>
            </a:r>
            <a:r>
              <a:rPr lang="en-US" sz="2800" dirty="0" smtClean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   </a:t>
            </a:r>
            <a:r>
              <a:rPr lang="en-US" sz="2800" dirty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Environmental Monitoring     </a:t>
            </a:r>
            <a:endParaRPr lang="en-US" sz="2800" dirty="0" smtClean="0">
              <a:solidFill>
                <a:schemeClr val="tx2"/>
              </a:solidFill>
              <a:latin typeface="Rockwell" pitchFamily="18" charset="0"/>
              <a:ea typeface="+mj-ea"/>
              <a:cs typeface="+mj-cs"/>
            </a:endParaRPr>
          </a:p>
          <a:p>
            <a:r>
              <a:rPr lang="en-US" sz="2800" dirty="0" smtClean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Workflow </a:t>
            </a:r>
            <a:r>
              <a:rPr lang="en-US" sz="2800" dirty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Management </a:t>
            </a:r>
            <a:r>
              <a:rPr lang="en-US" sz="2800" dirty="0" smtClean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     Patient </a:t>
            </a:r>
            <a:r>
              <a:rPr lang="en-US" sz="2800" dirty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417583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128299-652C-40A6-8938-0BAB96578CCA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2834" y="999653"/>
            <a:ext cx="12751190" cy="389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09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Intelligent InSites Overview</a:t>
            </a:r>
          </a:p>
          <a:p>
            <a:r>
              <a:rPr lang="en-US" dirty="0" smtClean="0"/>
              <a:t>Developing Resumes</a:t>
            </a:r>
          </a:p>
          <a:p>
            <a:r>
              <a:rPr lang="en-US" dirty="0" smtClean="0"/>
              <a:t>Searching for Careers</a:t>
            </a:r>
          </a:p>
          <a:p>
            <a:r>
              <a:rPr lang="en-US" dirty="0" smtClean="0"/>
              <a:t>Interviewing for Positions</a:t>
            </a:r>
          </a:p>
          <a:p>
            <a:r>
              <a:rPr lang="en-US" dirty="0" smtClean="0"/>
              <a:t>HIT Skills in Demand</a:t>
            </a:r>
          </a:p>
        </p:txBody>
      </p:sp>
    </p:spTree>
    <p:extLst>
      <p:ext uri="{BB962C8B-B14F-4D97-AF65-F5344CB8AC3E}">
        <p14:creationId xmlns:p14="http://schemas.microsoft.com/office/powerpoint/2010/main" val="426175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Resume Tips and Tricks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188720"/>
            <a:ext cx="8229600" cy="493744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Reader-Friendly Layout – Word has templates!</a:t>
            </a:r>
          </a:p>
          <a:p>
            <a:r>
              <a:rPr lang="en-US" dirty="0"/>
              <a:t>Customize to Each Position</a:t>
            </a:r>
          </a:p>
          <a:p>
            <a:r>
              <a:rPr lang="en-US" dirty="0" smtClean="0"/>
              <a:t>Objective and/or Summary</a:t>
            </a:r>
          </a:p>
          <a:p>
            <a:r>
              <a:rPr lang="en-US" dirty="0" smtClean="0"/>
              <a:t>Education </a:t>
            </a:r>
          </a:p>
          <a:p>
            <a:r>
              <a:rPr lang="en-US" dirty="0" smtClean="0"/>
              <a:t>Relevant Professional Experience</a:t>
            </a:r>
          </a:p>
          <a:p>
            <a:r>
              <a:rPr lang="en-US" dirty="0" smtClean="0"/>
              <a:t>Zero Grammar &amp; Spelling Errors</a:t>
            </a:r>
          </a:p>
          <a:p>
            <a:r>
              <a:rPr lang="en-US" dirty="0" smtClean="0"/>
              <a:t>Cover letter – Yes! Definitely!  Have one!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28800" y="5974080"/>
            <a:ext cx="49266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First impressions are lasting!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1500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5185"/>
            <a:ext cx="8229600" cy="755473"/>
          </a:xfrm>
        </p:spPr>
        <p:txBody>
          <a:bodyPr>
            <a:normAutofit fontScale="90000"/>
          </a:bodyPr>
          <a:lstStyle/>
          <a:p>
            <a:r>
              <a:rPr lang="en-US" dirty="0"/>
              <a:t>Searching</a:t>
            </a:r>
            <a:br>
              <a:rPr lang="en-US" dirty="0"/>
            </a:br>
            <a:r>
              <a:rPr lang="en-US" dirty="0"/>
              <a:t>Network, Network, Network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19099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Chamber </a:t>
            </a:r>
            <a:r>
              <a:rPr lang="en-US" dirty="0"/>
              <a:t>of Commerce</a:t>
            </a:r>
          </a:p>
          <a:p>
            <a:r>
              <a:rPr lang="en-US" dirty="0"/>
              <a:t>Job Boards </a:t>
            </a:r>
            <a:r>
              <a:rPr lang="en-US" dirty="0" smtClean="0"/>
              <a:t>(Local, State, </a:t>
            </a:r>
            <a:r>
              <a:rPr lang="en-US" dirty="0"/>
              <a:t>and University)</a:t>
            </a:r>
          </a:p>
          <a:p>
            <a:r>
              <a:rPr lang="en-US" dirty="0"/>
              <a:t>Career </a:t>
            </a:r>
            <a:r>
              <a:rPr lang="en-US" dirty="0" smtClean="0"/>
              <a:t>Fairs/Virtual Hiring </a:t>
            </a:r>
            <a:r>
              <a:rPr lang="en-US" dirty="0"/>
              <a:t>Events</a:t>
            </a:r>
          </a:p>
          <a:p>
            <a:r>
              <a:rPr lang="en-US" dirty="0" smtClean="0"/>
              <a:t>Job Clubs</a:t>
            </a:r>
          </a:p>
          <a:p>
            <a:r>
              <a:rPr lang="en-US" dirty="0" smtClean="0"/>
              <a:t>Social Media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41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Virtual Career Fairs/Hiring Events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" y="1600200"/>
            <a:ext cx="8610600" cy="452596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 smtClean="0"/>
              <a:t>Find niche events for technology and healthcare</a:t>
            </a:r>
          </a:p>
          <a:p>
            <a:pPr lvl="1"/>
            <a:r>
              <a:rPr lang="en-US" dirty="0" smtClean="0"/>
              <a:t>Employers pre-screen resumes</a:t>
            </a:r>
          </a:p>
          <a:p>
            <a:pPr lvl="1"/>
            <a:r>
              <a:rPr lang="en-US" dirty="0" smtClean="0"/>
              <a:t>Candidates pre-screen employers</a:t>
            </a:r>
          </a:p>
          <a:p>
            <a:pPr lvl="1"/>
            <a:r>
              <a:rPr lang="en-US" dirty="0" smtClean="0"/>
              <a:t>Employers set-up on-line interviews for day of event</a:t>
            </a:r>
          </a:p>
          <a:p>
            <a:pPr lvl="1"/>
            <a:r>
              <a:rPr lang="en-US" dirty="0" smtClean="0"/>
              <a:t>On event day, candidates visit employer booths</a:t>
            </a:r>
          </a:p>
          <a:p>
            <a:r>
              <a:rPr lang="en-US" dirty="0" smtClean="0"/>
              <a:t>No travel costs</a:t>
            </a:r>
          </a:p>
          <a:p>
            <a:r>
              <a:rPr lang="en-US" dirty="0" smtClean="0"/>
              <a:t>Some companies hire candidates on-the-spot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43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Clubs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</a:t>
            </a:r>
            <a:r>
              <a:rPr lang="en-US" dirty="0" smtClean="0">
                <a:effectLst/>
              </a:rPr>
              <a:t>mall groups who meet regularly to discuss job searching and career advancement</a:t>
            </a:r>
          </a:p>
          <a:p>
            <a:r>
              <a:rPr lang="en-US" dirty="0" smtClean="0"/>
              <a:t>For job-searchers:  O</a:t>
            </a:r>
            <a:r>
              <a:rPr lang="en-US" dirty="0" smtClean="0">
                <a:effectLst/>
              </a:rPr>
              <a:t>ffers valuable assistance and renewed optimism</a:t>
            </a:r>
          </a:p>
          <a:p>
            <a:r>
              <a:rPr lang="en-US" dirty="0" smtClean="0"/>
              <a:t>For employed:  Use experience, knowledge, contacts to help others</a:t>
            </a:r>
          </a:p>
          <a:p>
            <a:r>
              <a:rPr lang="en-US" dirty="0" smtClean="0"/>
              <a:t>Google “Seattle Job Clubs”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13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0385"/>
            <a:ext cx="8229600" cy="75547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Social Media/Networks</a:t>
            </a:r>
            <a:br>
              <a:rPr lang="en-US" dirty="0" smtClean="0"/>
            </a:br>
            <a:r>
              <a:rPr lang="en-US" dirty="0" smtClean="0"/>
              <a:t>“Go where recruiters go”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43840" y="1078992"/>
            <a:ext cx="8610600" cy="452596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According to 2013 </a:t>
            </a:r>
            <a:r>
              <a:rPr lang="en-US" dirty="0" err="1" smtClean="0"/>
              <a:t>Jobvite</a:t>
            </a:r>
            <a:r>
              <a:rPr lang="en-US" dirty="0" smtClean="0"/>
              <a:t> Survey, </a:t>
            </a:r>
          </a:p>
          <a:p>
            <a:pPr lvl="1"/>
            <a:r>
              <a:rPr lang="en-US" dirty="0" smtClean="0"/>
              <a:t>94% of companies use social media to recruit</a:t>
            </a:r>
          </a:p>
          <a:p>
            <a:pPr lvl="1"/>
            <a:r>
              <a:rPr lang="en-US" dirty="0" smtClean="0"/>
              <a:t>78% have made a hire through social media</a:t>
            </a:r>
          </a:p>
          <a:p>
            <a:r>
              <a:rPr lang="en-US" dirty="0" smtClean="0"/>
              <a:t>Build a professional profile</a:t>
            </a:r>
          </a:p>
          <a:p>
            <a:r>
              <a:rPr lang="en-US" dirty="0" smtClean="0"/>
              <a:t>Follow target companies</a:t>
            </a:r>
          </a:p>
          <a:p>
            <a:r>
              <a:rPr lang="en-US" dirty="0" smtClean="0"/>
              <a:t>Participate in relevant discussions, chats, tweets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93776" y="5282107"/>
            <a:ext cx="6784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i="1" dirty="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rPr>
              <a:t>"It's not what you know, and it's not who you know; it's who knows what you can do," </a:t>
            </a:r>
          </a:p>
        </p:txBody>
      </p:sp>
      <p:sp>
        <p:nvSpPr>
          <p:cNvPr id="6" name="Rectangle 5"/>
          <p:cNvSpPr/>
          <p:nvPr/>
        </p:nvSpPr>
        <p:spPr>
          <a:xfrm>
            <a:off x="3986784" y="6010501"/>
            <a:ext cx="3291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Joey Price, </a:t>
            </a:r>
            <a:r>
              <a:rPr lang="en-US" dirty="0" smtClean="0"/>
              <a:t>CEO, Jumpstart HR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88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Social Network Types</a:t>
            </a:r>
            <a:br>
              <a:rPr lang="en-US" dirty="0" smtClean="0"/>
            </a:br>
            <a:r>
              <a:rPr lang="en-US" sz="2200" dirty="0" err="1" smtClean="0"/>
              <a:t>Jobvite</a:t>
            </a:r>
            <a:r>
              <a:rPr lang="en-US" sz="2200" dirty="0" smtClean="0"/>
              <a:t> 2013 Recruiting Survey Results </a:t>
            </a:r>
            <a:endParaRPr lang="en-US" sz="22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78786580"/>
              </p:ext>
            </p:extLst>
          </p:nvPr>
        </p:nvGraphicFramePr>
        <p:xfrm>
          <a:off x="304800" y="1295400"/>
          <a:ext cx="85344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7604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LinkedIn – Virtual Network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040" y="1371600"/>
            <a:ext cx="8534400" cy="4525963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Join! – Up to 3,000 on your network</a:t>
            </a:r>
          </a:p>
          <a:p>
            <a:r>
              <a:rPr lang="en-US" dirty="0" smtClean="0"/>
              <a:t>Optimize your profile </a:t>
            </a:r>
          </a:p>
          <a:p>
            <a:pPr lvl="1"/>
            <a:r>
              <a:rPr lang="en-US" dirty="0" smtClean="0"/>
              <a:t>“Professional” picture</a:t>
            </a:r>
          </a:p>
          <a:p>
            <a:pPr lvl="1"/>
            <a:r>
              <a:rPr lang="en-US" dirty="0" smtClean="0"/>
              <a:t>Headline optimization</a:t>
            </a:r>
          </a:p>
          <a:p>
            <a:pPr lvl="1"/>
            <a:r>
              <a:rPr lang="en-US" dirty="0" smtClean="0"/>
              <a:t>Key-word or SEO optimization – define your niche – </a:t>
            </a:r>
            <a:r>
              <a:rPr lang="en-US" dirty="0" smtClean="0">
                <a:hlinkClick r:id="rId3"/>
              </a:rPr>
              <a:t>www.wordle.net</a:t>
            </a:r>
            <a:r>
              <a:rPr lang="en-US" dirty="0" smtClean="0"/>
              <a:t> </a:t>
            </a:r>
          </a:p>
          <a:p>
            <a:r>
              <a:rPr lang="en-US" dirty="0" smtClean="0"/>
              <a:t>Maximize group membership &amp; contribute </a:t>
            </a:r>
          </a:p>
          <a:p>
            <a:r>
              <a:rPr lang="en-US" dirty="0" smtClean="0"/>
              <a:t>Expand your network</a:t>
            </a:r>
          </a:p>
          <a:p>
            <a:r>
              <a:rPr lang="en-US" dirty="0" smtClean="0"/>
              <a:t>Build recommendations</a:t>
            </a:r>
          </a:p>
          <a:p>
            <a:r>
              <a:rPr lang="en-US" dirty="0" smtClean="0"/>
              <a:t>Search using BOOLEAN (AND, OR, NOT, etc.)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3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IMSS - Transforming Healthcare Through 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5791200"/>
            <a:ext cx="3274541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07848"/>
            <a:ext cx="8229600" cy="1588008"/>
          </a:xfrm>
        </p:spPr>
        <p:txBody>
          <a:bodyPr>
            <a:noAutofit/>
          </a:bodyPr>
          <a:lstStyle/>
          <a:p>
            <a:r>
              <a:rPr lang="en-US" sz="4000" dirty="0" smtClean="0"/>
              <a:t>Healthcare Information and Management Systems Society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 smtClean="0"/>
              <a:t>Not-for-profit focused </a:t>
            </a:r>
            <a:r>
              <a:rPr lang="en-US" dirty="0"/>
              <a:t>on better health through information </a:t>
            </a:r>
            <a:r>
              <a:rPr lang="en-US" dirty="0" smtClean="0"/>
              <a:t>technology</a:t>
            </a:r>
          </a:p>
          <a:p>
            <a:r>
              <a:rPr lang="en-US" dirty="0" smtClean="0"/>
              <a:t>$255/year membership</a:t>
            </a:r>
          </a:p>
          <a:p>
            <a:r>
              <a:rPr lang="en-US" dirty="0" smtClean="0"/>
              <a:t>News, Professional </a:t>
            </a:r>
            <a:r>
              <a:rPr lang="en-US" dirty="0"/>
              <a:t>D</a:t>
            </a:r>
            <a:r>
              <a:rPr lang="en-US" dirty="0" smtClean="0"/>
              <a:t>evelopment, Networking</a:t>
            </a:r>
          </a:p>
          <a:p>
            <a:r>
              <a:rPr lang="en-US" dirty="0" smtClean="0"/>
              <a:t>HIMSS JobMine</a:t>
            </a:r>
          </a:p>
          <a:p>
            <a:pPr lvl="1"/>
            <a:r>
              <a:rPr lang="en-US" dirty="0" smtClean="0"/>
              <a:t>Jobseekers find jobs, post resumes</a:t>
            </a:r>
          </a:p>
          <a:p>
            <a:pPr lvl="1"/>
            <a:r>
              <a:rPr lang="en-US" dirty="0" smtClean="0"/>
              <a:t>Employers find candidates, pay-when-connect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Intelligent InSites Overview</a:t>
            </a:r>
          </a:p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Developing Resumes</a:t>
            </a:r>
          </a:p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Searching for Careers</a:t>
            </a:r>
          </a:p>
          <a:p>
            <a:r>
              <a:rPr lang="en-US" dirty="0" smtClean="0"/>
              <a:t>Interviewing</a:t>
            </a:r>
          </a:p>
          <a:p>
            <a:r>
              <a:rPr lang="en-US" dirty="0" smtClean="0"/>
              <a:t>HIT Skills in Demand</a:t>
            </a:r>
          </a:p>
        </p:txBody>
      </p:sp>
    </p:spTree>
    <p:extLst>
      <p:ext uri="{BB962C8B-B14F-4D97-AF65-F5344CB8AC3E}">
        <p14:creationId xmlns:p14="http://schemas.microsoft.com/office/powerpoint/2010/main" val="414140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5145"/>
            <a:ext cx="8229600" cy="75547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Interviews – Prepare, Prepare, Prepare</a:t>
            </a:r>
            <a:br>
              <a:rPr lang="en-US" dirty="0" smtClean="0"/>
            </a:br>
            <a:r>
              <a:rPr lang="en-US" dirty="0" smtClean="0"/>
              <a:t>How to stand out!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59080" y="1066800"/>
            <a:ext cx="8229600" cy="5257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Do your homework on the company</a:t>
            </a:r>
          </a:p>
          <a:p>
            <a:r>
              <a:rPr lang="en-US" dirty="0"/>
              <a:t>Ask employer what type of interview</a:t>
            </a:r>
          </a:p>
          <a:p>
            <a:r>
              <a:rPr lang="en-US" dirty="0"/>
              <a:t>Prepare questions for interviewers</a:t>
            </a:r>
          </a:p>
          <a:p>
            <a:r>
              <a:rPr lang="en-US" dirty="0" smtClean="0"/>
              <a:t>Use </a:t>
            </a:r>
            <a:r>
              <a:rPr lang="en-US" dirty="0"/>
              <a:t>STAR approach to answer </a:t>
            </a:r>
            <a:r>
              <a:rPr lang="en-US" dirty="0" smtClean="0"/>
              <a:t>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44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STAR Acronym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Situation:  Set the context of your story.</a:t>
            </a:r>
          </a:p>
          <a:p>
            <a:r>
              <a:rPr lang="en-US" dirty="0" smtClean="0"/>
              <a:t>Task:  What was required of you?</a:t>
            </a:r>
          </a:p>
          <a:p>
            <a:r>
              <a:rPr lang="en-US" dirty="0" smtClean="0"/>
              <a:t>Action:  What did you do?</a:t>
            </a:r>
          </a:p>
          <a:p>
            <a:r>
              <a:rPr lang="en-US" dirty="0" smtClean="0"/>
              <a:t>Results:  What was the outcome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44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5145"/>
            <a:ext cx="8229600" cy="75547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Interviews – Prepare, Prepare, Prepare</a:t>
            </a:r>
            <a:br>
              <a:rPr lang="en-US" dirty="0" smtClean="0"/>
            </a:br>
            <a:r>
              <a:rPr lang="en-US" dirty="0" smtClean="0"/>
              <a:t>How to stand out!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59080" y="1066800"/>
            <a:ext cx="8229600" cy="5257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Mock </a:t>
            </a:r>
            <a:r>
              <a:rPr lang="en-US" dirty="0"/>
              <a:t>interview</a:t>
            </a:r>
          </a:p>
          <a:p>
            <a:r>
              <a:rPr lang="en-US" dirty="0" smtClean="0"/>
              <a:t>Firm handshake – first impressions</a:t>
            </a:r>
          </a:p>
          <a:p>
            <a:r>
              <a:rPr lang="en-US" dirty="0" smtClean="0"/>
              <a:t>Dress for success</a:t>
            </a:r>
          </a:p>
          <a:p>
            <a:r>
              <a:rPr lang="en-US" dirty="0" smtClean="0"/>
              <a:t>Prepare an “elevator speech”</a:t>
            </a:r>
          </a:p>
          <a:p>
            <a:r>
              <a:rPr lang="en-US" dirty="0" smtClean="0"/>
              <a:t>Be confident, but sincere</a:t>
            </a:r>
          </a:p>
          <a:p>
            <a:r>
              <a:rPr lang="en-US" dirty="0" smtClean="0"/>
              <a:t>Present </a:t>
            </a:r>
            <a:r>
              <a:rPr lang="en-US" dirty="0"/>
              <a:t>a proposal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531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899" y="1483628"/>
            <a:ext cx="1219200" cy="3810000"/>
          </a:xfrm>
        </p:spPr>
        <p:txBody>
          <a:bodyPr>
            <a:normAutofit/>
          </a:bodyPr>
          <a:lstStyle/>
          <a:p>
            <a:r>
              <a:rPr lang="en-US" dirty="0" smtClean="0"/>
              <a:t>C</a:t>
            </a:r>
            <a:br>
              <a:rPr lang="en-US" dirty="0" smtClean="0"/>
            </a:br>
            <a:r>
              <a:rPr lang="en-US" dirty="0" smtClean="0"/>
              <a:t>A</a:t>
            </a:r>
            <a:br>
              <a:rPr lang="en-US" dirty="0" smtClean="0"/>
            </a:br>
            <a:r>
              <a:rPr lang="en-US" dirty="0" smtClean="0"/>
              <a:t>R</a:t>
            </a:r>
            <a:br>
              <a:rPr lang="en-US" dirty="0" smtClean="0"/>
            </a:br>
            <a:r>
              <a:rPr lang="en-US" dirty="0" smtClean="0"/>
              <a:t>E</a:t>
            </a:r>
            <a:br>
              <a:rPr lang="en-US" dirty="0" smtClean="0"/>
            </a:br>
            <a:r>
              <a:rPr lang="en-US" dirty="0" err="1"/>
              <a:t>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2071832"/>
              </p:ext>
            </p:extLst>
          </p:nvPr>
        </p:nvGraphicFramePr>
        <p:xfrm>
          <a:off x="1524000" y="88488"/>
          <a:ext cx="6172200" cy="67055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72200"/>
              </a:tblGrid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1 – Career Summary and Goals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361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2 – Professional Philosophy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3 – Traditional Resume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4 – Text Resume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361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5 – Skills, Abilities, and Marketable Qualities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6 – List of Accomplishments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7 – Samples of Work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361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8 – Publications, Reports, Research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361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9 – Letters of Recommendation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10 – Awards and Honors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361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11 – Professional Development Activities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12 – Transcripts, Degrees, Certifications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13 – Military records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361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>
                          <a:effectLst/>
                        </a:rPr>
                        <a:t>14 – Volunteering/Community Service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4543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45720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15 - References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7848600" y="1277202"/>
            <a:ext cx="1295400" cy="4495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P</a:t>
            </a:r>
            <a:br>
              <a:rPr lang="en-US" sz="3600" dirty="0">
                <a:solidFill>
                  <a:schemeClr val="tx2"/>
                </a:solidFill>
                <a:latin typeface="Rockwell" pitchFamily="18" charset="0"/>
              </a:rPr>
            </a:br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O</a:t>
            </a:r>
          </a:p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R</a:t>
            </a:r>
          </a:p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T</a:t>
            </a:r>
          </a:p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F</a:t>
            </a:r>
          </a:p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O</a:t>
            </a:r>
          </a:p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L</a:t>
            </a:r>
          </a:p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I</a:t>
            </a:r>
          </a:p>
          <a:p>
            <a:r>
              <a:rPr lang="en-US" sz="3600" dirty="0">
                <a:solidFill>
                  <a:schemeClr val="tx2"/>
                </a:solidFill>
                <a:latin typeface="Rockwell" pitchFamily="18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176522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128299-652C-40A6-8938-0BAB96578CCA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365565"/>
            <a:ext cx="5471914" cy="478405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Software Engineers</a:t>
            </a:r>
          </a:p>
          <a:p>
            <a:r>
              <a:rPr lang="en-US" sz="2800" dirty="0" smtClean="0"/>
              <a:t>Chief Information Officers</a:t>
            </a:r>
          </a:p>
          <a:p>
            <a:r>
              <a:rPr lang="en-US" sz="2800" dirty="0" smtClean="0"/>
              <a:t>Network Support</a:t>
            </a:r>
          </a:p>
          <a:p>
            <a:r>
              <a:rPr lang="en-US" sz="2800" dirty="0" smtClean="0"/>
              <a:t>System Integrators</a:t>
            </a:r>
          </a:p>
          <a:p>
            <a:r>
              <a:rPr lang="en-US" sz="2800" dirty="0" smtClean="0"/>
              <a:t>Technical Architects</a:t>
            </a:r>
          </a:p>
          <a:p>
            <a:r>
              <a:rPr lang="en-US" sz="2800" dirty="0" smtClean="0"/>
              <a:t>Implementation Specialists</a:t>
            </a:r>
          </a:p>
          <a:p>
            <a:r>
              <a:rPr lang="en-US" sz="2800" dirty="0" smtClean="0"/>
              <a:t>Database Administrators</a:t>
            </a:r>
            <a:endParaRPr lang="en-US" sz="2800" dirty="0"/>
          </a:p>
          <a:p>
            <a:endParaRPr lang="en-US" sz="28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Healthcare IT Jobs in Demand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4434086" y="1365565"/>
            <a:ext cx="5471914" cy="47840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 sz="32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Data Analysts</a:t>
            </a:r>
          </a:p>
          <a:p>
            <a:r>
              <a:rPr lang="en-US" sz="2800" dirty="0" smtClean="0"/>
              <a:t>Business Intelligence Analysts</a:t>
            </a:r>
          </a:p>
          <a:p>
            <a:r>
              <a:rPr lang="en-US" sz="2800" dirty="0" smtClean="0"/>
              <a:t>Requirements Analysts</a:t>
            </a:r>
          </a:p>
          <a:p>
            <a:r>
              <a:rPr lang="en-US" sz="2800" dirty="0" smtClean="0"/>
              <a:t>Healthcare </a:t>
            </a:r>
            <a:r>
              <a:rPr lang="en-US" sz="2800" dirty="0"/>
              <a:t>Informatics</a:t>
            </a:r>
          </a:p>
          <a:p>
            <a:r>
              <a:rPr lang="en-US" sz="2800" dirty="0" smtClean="0"/>
              <a:t>Project </a:t>
            </a:r>
            <a:r>
              <a:rPr lang="en-US" sz="2800" dirty="0"/>
              <a:t>Managers</a:t>
            </a:r>
          </a:p>
          <a:p>
            <a:r>
              <a:rPr lang="en-US" sz="2800" dirty="0" smtClean="0"/>
              <a:t>Program Managers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0971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Tips and Tricks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 smtClean="0"/>
              <a:t>Looking for a job is a “full-time” job</a:t>
            </a:r>
          </a:p>
          <a:p>
            <a:r>
              <a:rPr lang="en-US" dirty="0" smtClean="0"/>
              <a:t>Prepare a career portfolio</a:t>
            </a:r>
          </a:p>
          <a:p>
            <a:r>
              <a:rPr lang="en-US" dirty="0" smtClean="0"/>
              <a:t>Customize your resume to the position</a:t>
            </a:r>
          </a:p>
          <a:p>
            <a:r>
              <a:rPr lang="en-US" dirty="0" smtClean="0"/>
              <a:t>Include a cover letter</a:t>
            </a:r>
          </a:p>
          <a:p>
            <a:r>
              <a:rPr lang="en-US" dirty="0" smtClean="0"/>
              <a:t>Hold a “mock” interview with a trusted colleague</a:t>
            </a:r>
          </a:p>
          <a:p>
            <a:r>
              <a:rPr lang="en-US" dirty="0" smtClean="0"/>
              <a:t>Prepare an elevator speech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45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540" y="3139186"/>
            <a:ext cx="7772400" cy="1470025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US" dirty="0"/>
              <a:t>http://intelligentinsites.com</a:t>
            </a:r>
            <a:r>
              <a:rPr lang="en-US" dirty="0" smtClean="0"/>
              <a:t>/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LinkedIn + Facebook</a:t>
            </a:r>
            <a:r>
              <a:rPr lang="en-US" dirty="0"/>
              <a:t> </a:t>
            </a:r>
            <a:r>
              <a:rPr lang="en-US" dirty="0" smtClean="0"/>
              <a:t>+ Twitter</a:t>
            </a:r>
            <a:br>
              <a:rPr lang="en-US" dirty="0" smtClean="0"/>
            </a:br>
            <a:r>
              <a:rPr lang="en-US" dirty="0" smtClean="0"/>
              <a:t>RSS Feed + YouTube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35480" y="2795651"/>
            <a:ext cx="6400800" cy="1752600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b="1" dirty="0"/>
              <a:t>Click “About Us” 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b="1" dirty="0"/>
              <a:t>Click “Working at InSites”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b="1" dirty="0"/>
              <a:t>Click “View Job Listings”</a:t>
            </a:r>
          </a:p>
        </p:txBody>
      </p:sp>
    </p:spTree>
    <p:extLst>
      <p:ext uri="{BB962C8B-B14F-4D97-AF65-F5344CB8AC3E}">
        <p14:creationId xmlns:p14="http://schemas.microsoft.com/office/powerpoint/2010/main" val="223813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031226" y="1149824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Intelligent InSites Overview</a:t>
            </a:r>
          </a:p>
          <a:p>
            <a:r>
              <a:rPr lang="en-US" dirty="0" smtClean="0"/>
              <a:t>Developing Resumes</a:t>
            </a:r>
          </a:p>
          <a:p>
            <a:r>
              <a:rPr lang="en-US" dirty="0" smtClean="0"/>
              <a:t>Searching for Careers</a:t>
            </a:r>
          </a:p>
          <a:p>
            <a:r>
              <a:rPr lang="en-US" dirty="0" smtClean="0"/>
              <a:t>Interviewing for Positions</a:t>
            </a:r>
          </a:p>
          <a:p>
            <a:r>
              <a:rPr lang="en-US" dirty="0" smtClean="0"/>
              <a:t>HIT Skills in Demand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245661" y="1151554"/>
            <a:ext cx="1837263" cy="5233681"/>
          </a:xfrm>
          <a:prstGeom prst="rect">
            <a:avLst/>
          </a:prstGeom>
        </p:spPr>
        <p:txBody>
          <a:bodyPr vert="wordArtVert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Rockwell" pitchFamily="18" charset="0"/>
                <a:ea typeface="+mj-ea"/>
                <a:cs typeface="+mj-cs"/>
              </a:defRPr>
            </a:lvl1pPr>
          </a:lstStyle>
          <a:p>
            <a:r>
              <a:rPr lang="en-US" sz="2800" b="1" dirty="0" smtClean="0"/>
              <a:t>Questions?</a:t>
            </a:r>
            <a:endParaRPr lang="en-US" sz="2800" b="1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73472" y="6105639"/>
            <a:ext cx="5468523" cy="7773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 sz="32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rgbClr val="64646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 dirty="0" smtClean="0"/>
              <a:t>lou.wetzel@intelligentinsites.com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6936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InSites">
      <a:dk1>
        <a:srgbClr val="646469"/>
      </a:dk1>
      <a:lt1>
        <a:sysClr val="window" lastClr="FFFFFF"/>
      </a:lt1>
      <a:dk2>
        <a:srgbClr val="00B2E2"/>
      </a:dk2>
      <a:lt2>
        <a:srgbClr val="EEECE1"/>
      </a:lt2>
      <a:accent1>
        <a:srgbClr val="00B2E2"/>
      </a:accent1>
      <a:accent2>
        <a:srgbClr val="F9CE3C"/>
      </a:accent2>
      <a:accent3>
        <a:srgbClr val="97D4E9"/>
      </a:accent3>
      <a:accent4>
        <a:srgbClr val="FFEA83"/>
      </a:accent4>
      <a:accent5>
        <a:srgbClr val="646469"/>
      </a:accent5>
      <a:accent6>
        <a:srgbClr val="F5B83E"/>
      </a:accent6>
      <a:hlink>
        <a:srgbClr val="2281D1"/>
      </a:hlink>
      <a:folHlink>
        <a:srgbClr val="6DD5E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9E0A96155C374CAF51E2ED86B64E1C" ma:contentTypeVersion="0" ma:contentTypeDescription="Create a new document." ma:contentTypeScope="" ma:versionID="1af99ef63000541a6532030f0ccb977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34E9A0-2801-4627-B37A-E238ADA48A59}">
  <ds:schemaRefs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terms/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8ACE304-A5FB-45AB-B22D-9D40F811F9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3EB8F3-EC5E-4334-AC59-10C2BD0FDF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Inkd_BusinessDesign</Template>
  <TotalTime>43571</TotalTime>
  <Words>754</Words>
  <Application>Microsoft Office PowerPoint</Application>
  <PresentationFormat>On-screen Show (4:3)</PresentationFormat>
  <Paragraphs>183</Paragraphs>
  <Slides>23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Custom Design</vt:lpstr>
      <vt:lpstr>Career Search Tips, Tricks, Techniques, and Trials</vt:lpstr>
      <vt:lpstr>Agenda</vt:lpstr>
      <vt:lpstr>About Us</vt:lpstr>
      <vt:lpstr>Our Mission</vt:lpstr>
      <vt:lpstr>PowerPoint Presentation</vt:lpstr>
      <vt:lpstr>Agenda</vt:lpstr>
      <vt:lpstr>Resume Tips and Tricks</vt:lpstr>
      <vt:lpstr>Searching Network, Network, Network </vt:lpstr>
      <vt:lpstr>Virtual Career Fairs/Hiring Events</vt:lpstr>
      <vt:lpstr>Job Clubs</vt:lpstr>
      <vt:lpstr>Social Media/Networks “Go where recruiters go”</vt:lpstr>
      <vt:lpstr>Social Network Types Jobvite 2013 Recruiting Survey Results </vt:lpstr>
      <vt:lpstr>LinkedIn – Virtual Network</vt:lpstr>
      <vt:lpstr>Healthcare Information and Management Systems Society</vt:lpstr>
      <vt:lpstr>Agenda</vt:lpstr>
      <vt:lpstr>Interviews – Prepare, Prepare, Prepare How to stand out!</vt:lpstr>
      <vt:lpstr>STAR Acronym </vt:lpstr>
      <vt:lpstr>Interviews – Prepare, Prepare, Prepare How to stand out!</vt:lpstr>
      <vt:lpstr>C A R E E R</vt:lpstr>
      <vt:lpstr>Healthcare IT Jobs in Demand</vt:lpstr>
      <vt:lpstr>Final Tips and Tricks</vt:lpstr>
      <vt:lpstr>http://intelligentinsites.com/     LinkedIn + Facebook + Twitter RSS Feed + YouTube</vt:lpstr>
      <vt:lpstr>Summary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ss</dc:creator>
  <cp:lastModifiedBy>Pam Heeke</cp:lastModifiedBy>
  <cp:revision>926</cp:revision>
  <cp:lastPrinted>2013-01-24T01:29:35Z</cp:lastPrinted>
  <dcterms:created xsi:type="dcterms:W3CDTF">2011-10-12T18:09:47Z</dcterms:created>
  <dcterms:modified xsi:type="dcterms:W3CDTF">2013-11-21T01:26:44Z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TC019153389991</vt:lpwstr>
  </property>
  <property fmtid="{D5CDD505-2E9C-101B-9397-08002B2CF9AE}" pid="3" name="ContentTypeId">
    <vt:lpwstr>0x010100D49E0A96155C374CAF51E2ED86B64E1C</vt:lpwstr>
  </property>
</Properties>
</file>